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1241" r:id="rId3"/>
    <p:sldId id="1248" r:id="rId4"/>
    <p:sldId id="1244" r:id="rId5"/>
    <p:sldId id="1245" r:id="rId6"/>
    <p:sldId id="1249" r:id="rId7"/>
    <p:sldId id="124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jen Sloots" initials="AS" lastIdx="11" clrIdx="0">
    <p:extLst>
      <p:ext uri="{19B8F6BF-5375-455C-9EA6-DF929625EA0E}">
        <p15:presenceInfo xmlns:p15="http://schemas.microsoft.com/office/powerpoint/2012/main" userId="S::arjen.sloots@intravacc.nl::a2ebf9a9-bd7a-41a0-88c3-8d177e015ce0" providerId="AD"/>
      </p:ext>
    </p:extLst>
  </p:cmAuthor>
  <p:cmAuthor id="2" name="Tim Schofield" initials="TS" lastIdx="3" clrIdx="1">
    <p:extLst>
      <p:ext uri="{19B8F6BF-5375-455C-9EA6-DF929625EA0E}">
        <p15:presenceInfo xmlns:p15="http://schemas.microsoft.com/office/powerpoint/2012/main" userId="Tim Schofie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 autoAdjust="0"/>
    <p:restoredTop sz="95226" autoAdjust="0"/>
  </p:normalViewPr>
  <p:slideViewPr>
    <p:cSldViewPr snapToGrid="0">
      <p:cViewPr varScale="1">
        <p:scale>
          <a:sx n="127" d="100"/>
          <a:sy n="127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B4C46-3C6C-6E4B-BFCF-6235068F4064}" type="datetimeFigureOut">
              <a:rPr lang="en-US" smtClean="0"/>
              <a:t>6/15/21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94629-BCE5-FA4D-846C-C63B38190C8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9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5DB9-6936-42DE-B2ED-5C5831CFA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6A0AE-D15B-480C-A288-23163934F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1844E-B798-4071-84BB-746B6FA3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8F2E6-1333-9D40-8920-A53DB1CA8678}" type="datetime1">
              <a:rPr lang="it-CH" smtClean="0"/>
              <a:t>15.06.21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52CB5-B0D4-4B3D-A80F-8983B61C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3AB7A-9F50-441C-8E17-E58973F7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3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010D-2C49-417A-9421-EF3D59FE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CE0A7-F14A-4275-946F-C836C5936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D20E-0C7B-44DC-910B-661D058A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208D0-9ADE-D549-9C3D-708141E77BAC}" type="datetime1">
              <a:rPr lang="it-CH" smtClean="0"/>
              <a:t>15.06.21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A680-1B05-4F8E-805B-3EECE6C3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D06E4-6C5B-4CA7-BB1B-19DA9E19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19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C73C65-F2DB-4748-A5DF-C059F9699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E61D0F-362C-4431-B347-093AAE0E4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955C5-9B42-4C90-92E0-9A67BBC24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443D0-5D46-684D-9F93-D5392B02F02A}" type="datetime1">
              <a:rPr lang="it-CH" smtClean="0"/>
              <a:t>15.06.21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2E4F-D9C0-4ADF-82D9-7584DA0B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6425C-D9CB-40F0-9945-828878F6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0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1D155-7E18-48A6-8C8B-6B2F12A94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CB27-9D09-4DCE-BFCB-2B1F17EA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749CA-9000-490F-A23E-4AACB809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741C-7C92-324A-9A45-D90810F0ED03}" type="datetime1">
              <a:rPr lang="it-CH" smtClean="0"/>
              <a:t>15.06.21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ACE9E-AE13-4C0D-BE32-FEEBEFBA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D2475-8E70-44CA-B7EE-B803DDC7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58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5E7D3-086D-4146-937C-3AB5663D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3B1B04-02B2-4B61-A43B-488E7E3EF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FDE43-7790-477A-AFDB-354A3BD9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5445-27FD-064A-AF12-10BAAF49ADF0}" type="datetime1">
              <a:rPr lang="it-CH" smtClean="0"/>
              <a:t>15.06.21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9FA7C-A386-4F1F-9D33-75D0F8997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C1BA9-F4D4-490B-A5E5-4CC4C182E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6E61-F6BD-45C0-AA56-B53FAE79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7B44-8B8E-43B6-9C9C-E92E5593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E456F-38D0-4121-B1E9-1341612D6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07396-9072-48B1-A4CE-C92F3402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DE628-8A36-1F46-86EC-B8588202DB78}" type="datetime1">
              <a:rPr lang="it-CH" smtClean="0"/>
              <a:t>15.06.21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9C546-CE55-4638-8E75-C212625C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C48F6-FBAA-4A90-99B6-A6990F65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9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972B-828D-4CC1-8C4E-1C626920F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D4866-082F-4264-945F-5297389B0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8839D-C939-464F-86B6-DA11ED58D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B3FCB-6CBE-488B-AB44-D336B7DF8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E9449-95CA-48BB-B004-7891B6ED4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2A79C-BDF3-4BF0-8B21-C83BC86EE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603-85AA-FF46-BECF-A8DEEFE65646}" type="datetime1">
              <a:rPr lang="it-CH" smtClean="0"/>
              <a:t>15.06.21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43791-80AD-4AD1-8AA4-D261F8D7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69B03C-197D-4AD5-9999-FC0DA223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1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6A091-AE22-4FE7-8CB0-4B8194B5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9C9920-D94E-4230-997B-311D5B335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F129-04BE-4D4C-AC46-7C83262B328D}" type="datetime1">
              <a:rPr lang="it-CH" smtClean="0"/>
              <a:t>15.06.21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40099-1BE2-4362-906D-CBC12D69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65575-A8EE-43B4-B3A7-888704A2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6F1143-DE16-40F3-BE18-746E8FB8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CB-1A0D-D742-B600-2DF9F98E91C2}" type="datetime1">
              <a:rPr lang="it-CH" smtClean="0"/>
              <a:t>15.06.21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A7D88C-7F20-4506-BE1F-8F7EDE5C7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B9C08-7485-41EF-A26E-25030DD4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5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B72C6-4DE4-479B-B6F2-56653525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5EA93-829E-44DF-96CE-424F295D7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8E219-173F-4534-A339-497B9D66D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EE0FD-CF25-4598-BDAD-7518DB49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DF05-A60A-9E40-8109-0032B3DE3CDB}" type="datetime1">
              <a:rPr lang="it-CH" smtClean="0"/>
              <a:t>15.06.21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3269F-8ADB-4447-B212-B6CB038A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BE881-CC1F-49D0-A4BA-033D7A92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01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EAA57-9535-43F7-812E-AA0F981E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BFAE87-9DB8-43BC-A858-31F6D2B9A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9DF6F-6D8F-4267-9561-1FA1A5861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5AA22-165F-421E-91F5-8962A655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F355-38B6-0F47-B37C-205018295C7E}" type="datetime1">
              <a:rPr lang="it-CH" smtClean="0"/>
              <a:t>15.06.21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84013-EF8A-4AB5-9A8A-3E822CD9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BE685-4D6B-4F5C-9A82-D16AFDF2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1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FE7D6E-76FE-40F3-BE6F-6213B7244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574C4-DCB9-471D-A4A9-45DAC9741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81D7A-C9FA-4D13-BED0-E4086F71B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8F63-D0C2-2B42-985F-FDDED04AEA7F}" type="datetime1">
              <a:rPr lang="it-CH" smtClean="0"/>
              <a:t>15.06.21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9268C-3A9A-4649-8D38-4E738A2594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6B6EC-60B8-4C09-AB59-7B1635D6A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71439-0884-4E8A-8AD9-3F646BDDAF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9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nc3rs.org.uk/review-animal-use-requirements-who-biologics-guidelin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c11maastricht.org/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biologicals.2020.12.002" TargetMode="External"/><Relationship Id="rId2" Type="http://schemas.openxmlformats.org/officeDocument/2006/relationships/hyperlink" Target="https://doi.org/10.1016/j.biologicals.2021.04.0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16/j.vaccine.2021.03.0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C4DE5-81B9-4649-9894-C396FF018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57" y="1685455"/>
            <a:ext cx="5289663" cy="1743545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3Rs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D5C77-B205-4360-BB20-EADB285AD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56" y="3534246"/>
            <a:ext cx="5289663" cy="1826029"/>
          </a:xfrm>
        </p:spPr>
        <p:txBody>
          <a:bodyPr>
            <a:normAutofit/>
          </a:bodyPr>
          <a:lstStyle/>
          <a:p>
            <a:pPr algn="l"/>
            <a:endParaRPr lang="en-GB" dirty="0"/>
          </a:p>
          <a:p>
            <a:pPr algn="l"/>
            <a:r>
              <a:rPr lang="en-GB" dirty="0"/>
              <a:t>DCVMN Regulatory Working Group</a:t>
            </a:r>
          </a:p>
          <a:p>
            <a:pPr algn="l"/>
            <a:r>
              <a:rPr lang="en-GB" dirty="0"/>
              <a:t>June 18</a:t>
            </a:r>
            <a:r>
              <a:rPr lang="en-GB" baseline="30000" dirty="0"/>
              <a:t>th</a:t>
            </a:r>
            <a:r>
              <a:rPr lang="en-GB" dirty="0"/>
              <a:t>, 2021</a:t>
            </a:r>
          </a:p>
        </p:txBody>
      </p:sp>
      <p:pic>
        <p:nvPicPr>
          <p:cNvPr id="14" name="Picture 13" descr="A rodent looking at the camera&#10;&#10;Description automatically generated">
            <a:extLst>
              <a:ext uri="{FF2B5EF4-FFF2-40B4-BE49-F238E27FC236}">
                <a16:creationId xmlns:a16="http://schemas.microsoft.com/office/drawing/2014/main" id="{15EFE508-C4E0-4493-AAC5-E7C4BB0AD5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4" t="-993" r="7377" b="992"/>
          <a:stretch/>
        </p:blipFill>
        <p:spPr>
          <a:xfrm flipH="1">
            <a:off x="4914971" y="-92944"/>
            <a:ext cx="7277029" cy="6446858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73B3CA5-7099-4BA5-B3F6-D0FA3B4BC6B0}"/>
              </a:ext>
            </a:extLst>
          </p:cNvPr>
          <p:cNvSpPr/>
          <p:nvPr/>
        </p:nvSpPr>
        <p:spPr>
          <a:xfrm rot="10800000">
            <a:off x="1" y="6360498"/>
            <a:ext cx="12191999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C00000"/>
              </a:gs>
              <a:gs pos="64000">
                <a:srgbClr val="FFC0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666BFE92-679B-4883-80A6-39946E8F70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032" y="6419386"/>
            <a:ext cx="840592" cy="433746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99B3F07-946D-CC49-B9DE-D682A7B1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3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F51AC3-CE73-EB41-AB7E-B866585E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3Rs WG - Share case studies on successful 3Rs implementation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B78947-4509-3F42-8457-E7E6576B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2</a:t>
            </a:fld>
            <a:endParaRPr lang="en-GB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9DDF0D6D-CA78-AB4A-8928-C1D715BC4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Examples for Safety Tests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Abnormal Toxicity Test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deletion of Specific Toxicity Test for Tetanus, </a:t>
            </a:r>
          </a:p>
          <a:p>
            <a:pPr lvl="1"/>
            <a:r>
              <a:rPr lang="en-US" dirty="0"/>
              <a:t>deletion of the pertussis irreversibility test and replacement of HIST with CHO-cell assays</a:t>
            </a:r>
          </a:p>
          <a:p>
            <a:pPr lvl="1"/>
            <a:r>
              <a:rPr lang="en-US" dirty="0"/>
              <a:t>Next Generation Sequencing (adventitious viruses/agents)</a:t>
            </a:r>
          </a:p>
          <a:p>
            <a:r>
              <a:rPr lang="en-US" dirty="0"/>
              <a:t>Examples for Potency Tests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Serological assays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Single dilution</a:t>
            </a:r>
          </a:p>
          <a:p>
            <a:pPr lvl="1"/>
            <a:r>
              <a:rPr lang="en-US" dirty="0"/>
              <a:t>SRID, RIA, etc.</a:t>
            </a:r>
          </a:p>
          <a:p>
            <a:pPr lvl="1"/>
            <a:r>
              <a:rPr lang="en-US" dirty="0"/>
              <a:t>Antigen quantification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In vitro relative potency test</a:t>
            </a:r>
          </a:p>
          <a:p>
            <a:endParaRPr lang="en-US" dirty="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463581A1-BACE-5B41-BB0B-753E42CF2180}"/>
              </a:ext>
            </a:extLst>
          </p:cNvPr>
          <p:cNvSpPr/>
          <p:nvPr/>
        </p:nvSpPr>
        <p:spPr>
          <a:xfrm rot="10800000">
            <a:off x="1" y="6360498"/>
            <a:ext cx="12191999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38000">
                <a:srgbClr val="C00000"/>
              </a:gs>
              <a:gs pos="64000">
                <a:srgbClr val="FFC000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6" descr="Logo&#10;&#10;Description automatically generated">
            <a:extLst>
              <a:ext uri="{FF2B5EF4-FFF2-40B4-BE49-F238E27FC236}">
                <a16:creationId xmlns:a16="http://schemas.microsoft.com/office/drawing/2014/main" id="{0B3F9FEB-1B5E-EF42-9A16-1F4CDD92A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032" y="6419386"/>
            <a:ext cx="840592" cy="43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11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F1AE42B-A41B-1041-A27C-E43BA36B1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24" y="72559"/>
            <a:ext cx="10515600" cy="1325563"/>
          </a:xfrm>
        </p:spPr>
        <p:txBody>
          <a:bodyPr/>
          <a:lstStyle/>
          <a:p>
            <a:r>
              <a:rPr lang="en-US" dirty="0"/>
              <a:t>3Rs WG and the PSPT </a:t>
            </a:r>
            <a:r>
              <a:rPr lang="en-US" dirty="0" err="1"/>
              <a:t>wP</a:t>
            </a:r>
            <a:r>
              <a:rPr lang="en-US" dirty="0"/>
              <a:t> Project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528783C-D240-7947-8F80-CA58009C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11" name="Table 22">
            <a:extLst>
              <a:ext uri="{FF2B5EF4-FFF2-40B4-BE49-F238E27FC236}">
                <a16:creationId xmlns:a16="http://schemas.microsoft.com/office/drawing/2014/main" id="{704C0C8D-49BE-B945-A2A0-4D7360C5F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833503"/>
              </p:ext>
            </p:extLst>
          </p:nvPr>
        </p:nvGraphicFramePr>
        <p:xfrm>
          <a:off x="572798" y="1190328"/>
          <a:ext cx="5177985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7985">
                  <a:extLst>
                    <a:ext uri="{9D8B030D-6E8A-4147-A177-3AD203B41FA5}">
                      <a16:colId xmlns:a16="http://schemas.microsoft.com/office/drawing/2014/main" val="2968714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b="0" dirty="0">
                          <a:solidFill>
                            <a:schemeClr val="tx1"/>
                          </a:solidFill>
                        </a:rPr>
                        <a:t>17 month Project sponsored by NIIMBL (started Sep 1, 2020).</a:t>
                      </a:r>
                    </a:p>
                    <a:p>
                      <a:r>
                        <a:rPr lang="en-ZA" sz="1400" b="0" dirty="0">
                          <a:solidFill>
                            <a:schemeClr val="tx1"/>
                          </a:solidFill>
                        </a:rPr>
                        <a:t>Consortium  of 11 laboratories (3 NLCs, 7 DCVMN members, 1 manufacturer), 1 Research/service Provider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1813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International in-house assessment of the PSPT in mice to replace the intracerebral-challenge Mouse Protection Test (MPT) for whole-cell Pertussis (</a:t>
                      </a:r>
                      <a:r>
                        <a:rPr lang="en-GB" sz="1400" dirty="0" err="1"/>
                        <a:t>wP</a:t>
                      </a:r>
                      <a:r>
                        <a:rPr lang="en-GB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8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Monthly technical workshops. Ad hoc Steering Group meetings.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395944"/>
                  </a:ext>
                </a:extLst>
              </a:tr>
            </a:tbl>
          </a:graphicData>
        </a:graphic>
      </p:graphicFrame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2FC800F-DF4C-284C-BD70-6EF2363B767E}"/>
              </a:ext>
            </a:extLst>
          </p:cNvPr>
          <p:cNvSpPr txBox="1"/>
          <p:nvPr/>
        </p:nvSpPr>
        <p:spPr>
          <a:xfrm>
            <a:off x="342375" y="3666862"/>
            <a:ext cx="5798729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1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Coating antigen produced &amp; characterized </a:t>
            </a:r>
          </a:p>
          <a:p>
            <a:pPr marL="321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Shipment ongoing (delays due to COVID19): 7 completed, 2 in transit, 1 pending MTA signature</a:t>
            </a:r>
          </a:p>
          <a:p>
            <a:pPr marL="321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DCVMN Data collection platform created and logins shared with labs</a:t>
            </a:r>
          </a:p>
          <a:p>
            <a:pPr marL="321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2 labs has started the testing phase</a:t>
            </a:r>
          </a:p>
          <a:p>
            <a:pPr marL="321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Exploring</a:t>
            </a:r>
            <a:r>
              <a:rPr lang="en-GB" sz="1400" dirty="0">
                <a:solidFill>
                  <a:srgbClr val="FF0000"/>
                </a:solidFill>
              </a:rPr>
              <a:t> </a:t>
            </a:r>
            <a:r>
              <a:rPr lang="en-GB" sz="1400" dirty="0"/>
              <a:t>options for future management of the remaining coating antigen:1800 vials to be equally distributed</a:t>
            </a:r>
          </a:p>
          <a:p>
            <a:pPr marL="836053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GB" sz="1400" b="1" dirty="0"/>
              <a:t>DCVMN donation to a Centralized distributor (e. g., NIBSC) but maintenance and shipment costs to be foreseen for user labs</a:t>
            </a:r>
          </a:p>
          <a:p>
            <a:pPr marL="836053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GB" sz="1400" b="1" dirty="0"/>
              <a:t>Donation to all </a:t>
            </a:r>
            <a:r>
              <a:rPr lang="en-GB" sz="1400" b="1" dirty="0" err="1"/>
              <a:t>wP</a:t>
            </a:r>
            <a:r>
              <a:rPr lang="en-GB" sz="1400" b="1" dirty="0"/>
              <a:t> manufacturers and NCLs of vials (ca. 30 labs globally, tbc) shipment covered by grant</a:t>
            </a:r>
          </a:p>
          <a:p>
            <a:pPr marL="836053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en-GB" sz="1400" dirty="0"/>
              <a:t>Donation to an interested research lab (in case of negative outcomes from the study)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61A90112-1E02-DA47-AF0A-00E5284C3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625" y="1724164"/>
            <a:ext cx="5177985" cy="3776636"/>
          </a:xfrm>
          <a:prstGeom prst="rect">
            <a:avLst/>
          </a:prstGeom>
        </p:spPr>
      </p:pic>
      <p:sp>
        <p:nvSpPr>
          <p:cNvPr id="14" name="Rectangle 1">
            <a:extLst>
              <a:ext uri="{FF2B5EF4-FFF2-40B4-BE49-F238E27FC236}">
                <a16:creationId xmlns:a16="http://schemas.microsoft.com/office/drawing/2014/main" id="{60C2E30C-696E-DD48-AEC9-6364D662E6D3}"/>
              </a:ext>
            </a:extLst>
          </p:cNvPr>
          <p:cNvSpPr/>
          <p:nvPr/>
        </p:nvSpPr>
        <p:spPr>
          <a:xfrm>
            <a:off x="528120" y="3205197"/>
            <a:ext cx="263367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Update @ Q2:</a:t>
            </a:r>
          </a:p>
        </p:txBody>
      </p:sp>
    </p:spTree>
    <p:extLst>
      <p:ext uri="{BB962C8B-B14F-4D97-AF65-F5344CB8AC3E}">
        <p14:creationId xmlns:p14="http://schemas.microsoft.com/office/powerpoint/2010/main" val="91689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601D2-F86D-8041-AD19-BF350585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Updates on 3Rs initiatives &amp; opportunities</a:t>
            </a:r>
            <a:r>
              <a:rPr lang="it-CH" dirty="0"/>
              <a:t> 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9B1F28-CEE6-2F4F-A170-3D6A3DC50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Abnormal Toxicity Test	</a:t>
            </a:r>
          </a:p>
          <a:p>
            <a:pPr lvl="1"/>
            <a:r>
              <a:rPr lang="en-US" dirty="0"/>
              <a:t>Animal Free Safety Assessment Collaboration + EFPIA plans half a day discussion with industry and regulatory stakeholders to speed up deletion of the test– October 14</a:t>
            </a:r>
            <a:r>
              <a:rPr lang="en-US" baseline="30000" dirty="0"/>
              <a:t>th</a:t>
            </a:r>
            <a:r>
              <a:rPr lang="en-US" dirty="0"/>
              <a:t>, 2021 at 12:30 CET.</a:t>
            </a:r>
          </a:p>
          <a:p>
            <a:pPr lvl="1"/>
            <a:r>
              <a:rPr lang="en-US" dirty="0"/>
              <a:t>Invitation to DCVMN and all its members will come soon.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Rabies – replacement of NIH with ELISA </a:t>
            </a:r>
          </a:p>
          <a:p>
            <a:pPr lvl="1"/>
            <a:r>
              <a:rPr lang="en-US" dirty="0"/>
              <a:t>EDQM/EPAA BSP148 phase 2 started – protocol distributed, vaccines samples distribution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910BCB-8E45-5142-8C99-9E15D9F3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4</a:t>
            </a:fld>
            <a:endParaRPr lang="en-GB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2209293C-4006-0F44-9043-433465206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74" y="2420290"/>
            <a:ext cx="915044" cy="43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FPIA - European Federation of Pharmaceutical Industries and Associations logo">
            <a:extLst>
              <a:ext uri="{FF2B5EF4-FFF2-40B4-BE49-F238E27FC236}">
                <a16:creationId xmlns:a16="http://schemas.microsoft.com/office/drawing/2014/main" id="{5CE2C45C-D455-CD43-B63E-F600B4A8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8" y="2913720"/>
            <a:ext cx="671426" cy="67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EPAA (@EPAA3Rs) | nitter">
            <a:extLst>
              <a:ext uri="{FF2B5EF4-FFF2-40B4-BE49-F238E27FC236}">
                <a16:creationId xmlns:a16="http://schemas.microsoft.com/office/drawing/2014/main" id="{62B7D83B-0B34-BC41-A1DC-69EE4C7F0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52" y="5383332"/>
            <a:ext cx="1081818" cy="35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Pubblicata la ventesima edizione della guida EDQM - Centro Nazionale Sangue">
            <a:extLst>
              <a:ext uri="{FF2B5EF4-FFF2-40B4-BE49-F238E27FC236}">
                <a16:creationId xmlns:a16="http://schemas.microsoft.com/office/drawing/2014/main" id="{BF4CF303-1678-9849-BA3E-B0B538B0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33" y="4441349"/>
            <a:ext cx="865856" cy="86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9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601D2-F86D-8041-AD19-BF350585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Updates on 3Rs initiatives &amp; opportunities</a:t>
            </a:r>
            <a:r>
              <a:rPr lang="it-CH" dirty="0"/>
              <a:t> 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9B1F28-CEE6-2F4F-A170-3D6A3DC50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Polio Vaccines – NGS to replace </a:t>
            </a:r>
            <a:r>
              <a:rPr lang="en-US" dirty="0" err="1"/>
              <a:t>MAPRECT+Monkey</a:t>
            </a:r>
            <a:r>
              <a:rPr lang="en-US" dirty="0"/>
              <a:t> NVT</a:t>
            </a:r>
          </a:p>
          <a:p>
            <a:pPr lvl="1"/>
            <a:r>
              <a:rPr lang="en-US" dirty="0"/>
              <a:t>PATH is looking for interested manufacturers to join FDA/NIBSC phase 2 international collaborative study. If interested contact </a:t>
            </a:r>
            <a:r>
              <a:rPr lang="en-US" dirty="0" err="1"/>
              <a:t>Kutub</a:t>
            </a:r>
            <a:r>
              <a:rPr lang="en-US" dirty="0"/>
              <a:t> Mahmood - </a:t>
            </a:r>
            <a:r>
              <a:rPr lang="it-CH" dirty="0"/>
              <a:t>kmahmood@path.org</a:t>
            </a: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HSI Working Group “Accelerating 3Rs methods in vaccine testing in China”</a:t>
            </a:r>
          </a:p>
          <a:p>
            <a:pPr lvl="1"/>
            <a:r>
              <a:rPr lang="en-US" dirty="0"/>
              <a:t>Collaboration with Tsinghua University in regulatory requirements comparison</a:t>
            </a:r>
          </a:p>
          <a:p>
            <a:pPr lvl="1"/>
            <a:r>
              <a:rPr lang="en-US" dirty="0"/>
              <a:t>Engagement of more industry and regulatory stakeholders. Interested?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910BCB-8E45-5142-8C99-9E15D9F3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5</a:t>
            </a:fld>
            <a:endParaRPr lang="en-GB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D906425-12EB-8946-8F30-55B92700B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754" y="2468405"/>
            <a:ext cx="19050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Agreement on the Conservation of Albatrosses and Petrels - Humane Society  International Australia is a World Albatross Day supporter">
            <a:extLst>
              <a:ext uri="{FF2B5EF4-FFF2-40B4-BE49-F238E27FC236}">
                <a16:creationId xmlns:a16="http://schemas.microsoft.com/office/drawing/2014/main" id="{C70D6D21-EABC-B242-A4EF-7CE2E29F4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6" y="4200464"/>
            <a:ext cx="879440" cy="87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27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601D2-F86D-8041-AD19-BF350585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Updates on 3Rs initiatives &amp; opportunities</a:t>
            </a:r>
            <a:r>
              <a:rPr lang="it-CH" dirty="0"/>
              <a:t> 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9B1F28-CEE6-2F4F-A170-3D6A3DC50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208" y="1719466"/>
            <a:ext cx="10515600" cy="4351338"/>
          </a:xfrm>
        </p:spPr>
        <p:txBody>
          <a:bodyPr>
            <a:normAutofit/>
          </a:bodyPr>
          <a:lstStyle/>
          <a:p>
            <a:r>
              <a:rPr lang="it-CH" dirty="0"/>
              <a:t>NC3Rs: </a:t>
            </a:r>
            <a:r>
              <a:rPr lang="en-US" dirty="0"/>
              <a:t>Reviewing animal use requirements in WHO biologics guidelines – opportunities for the 3Rs – </a:t>
            </a:r>
            <a:r>
              <a:rPr lang="en-US" dirty="0">
                <a:hlinkClick r:id="rId2"/>
              </a:rPr>
              <a:t>https://nc3rs.org.uk/review-animal-use-requirements-who-biologics-guidelines</a:t>
            </a:r>
            <a:endParaRPr lang="en-US" dirty="0"/>
          </a:p>
          <a:p>
            <a:pPr lvl="1"/>
            <a:r>
              <a:rPr lang="en-US" dirty="0"/>
              <a:t>Review of the TRS and General Recommendations work almost complete.</a:t>
            </a:r>
          </a:p>
          <a:p>
            <a:pPr lvl="1"/>
            <a:r>
              <a:rPr lang="en-US" dirty="0"/>
              <a:t>Aim: propose new language introducing 3Rs approaches among the testing requirements.</a:t>
            </a:r>
          </a:p>
          <a:p>
            <a:pPr lvl="1"/>
            <a:r>
              <a:rPr lang="en-US" dirty="0"/>
              <a:t>Survey to manufacturers and regulators will be shared soon.</a:t>
            </a:r>
          </a:p>
          <a:p>
            <a:pPr lvl="1"/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8910BCB-8E45-5142-8C99-9E15D9F3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6</a:t>
            </a:fld>
            <a:endParaRPr lang="en-GB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9C3BC0EE-B20D-524A-A53B-1EE70A50C0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66" t="22549" r="11048" b="22829"/>
          <a:stretch/>
        </p:blipFill>
        <p:spPr>
          <a:xfrm>
            <a:off x="190736" y="3058103"/>
            <a:ext cx="1294927" cy="454974"/>
          </a:xfrm>
          <a:prstGeom prst="rect">
            <a:avLst/>
          </a:prstGeom>
        </p:spPr>
      </p:pic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A8E9BE8B-AE62-9F4A-85E0-4329B7E1C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21" y="5079201"/>
            <a:ext cx="1117557" cy="4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018FFF1A-A9F6-C24E-B4B7-204D4A3FEC00}"/>
              </a:ext>
            </a:extLst>
          </p:cNvPr>
          <p:cNvSpPr/>
          <p:nvPr/>
        </p:nvSpPr>
        <p:spPr>
          <a:xfrm>
            <a:off x="1485663" y="4851714"/>
            <a:ext cx="986813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11th World Congress On Alternatives And Animal Use In The Life Sciences</a:t>
            </a:r>
          </a:p>
          <a:p>
            <a:r>
              <a:rPr lang="en-US" sz="2800" dirty="0"/>
              <a:t>23 August - 2 September 2021 | Virtual Congress - </a:t>
            </a:r>
            <a:r>
              <a:rPr lang="en-US" sz="2800" dirty="0">
                <a:hlinkClick r:id="rId5"/>
              </a:rPr>
              <a:t>https://www.wc11maastricht.org/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421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E8C3DC-C44C-614C-AFD6-570F9671F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3Rs publications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01DEBD-59A9-AF48-AF89-3334BA77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/>
              <a:t>Characterisation of tetanus monoclonal antibodies as a first step towards the development of an </a:t>
            </a:r>
            <a:r>
              <a:rPr lang="it-CH" i="1" dirty="0"/>
              <a:t>in vitro</a:t>
            </a:r>
            <a:r>
              <a:rPr lang="it-CH" dirty="0"/>
              <a:t> vaccine potency immunoassay. </a:t>
            </a:r>
            <a:r>
              <a:rPr lang="it-CH" dirty="0">
                <a:hlinkClick r:id="rId2"/>
              </a:rPr>
              <a:t>https://doi.org/10.1016/j.biologicals.2021.04.002</a:t>
            </a:r>
            <a:endParaRPr lang="it-CH" dirty="0"/>
          </a:p>
          <a:p>
            <a:r>
              <a:rPr lang="it-CH" dirty="0"/>
              <a:t>Characterisation of diphtheria monoclonal antibodies as a first step towards the development of an </a:t>
            </a:r>
            <a:r>
              <a:rPr lang="it-CH" i="1" dirty="0"/>
              <a:t>in vitro</a:t>
            </a:r>
            <a:r>
              <a:rPr lang="it-CH" dirty="0"/>
              <a:t> vaccine potency immunoassay. </a:t>
            </a:r>
            <a:r>
              <a:rPr lang="it-CH" dirty="0">
                <a:hlinkClick r:id="rId3" tooltip="Persistent link using digital object identifier"/>
              </a:rPr>
              <a:t>https://doi.org/10.1016/j.biologicals.2020.12.002</a:t>
            </a:r>
            <a:endParaRPr lang="it-CH" dirty="0"/>
          </a:p>
          <a:p>
            <a:r>
              <a:rPr lang="it-CH" dirty="0"/>
              <a:t>Variability of </a:t>
            </a:r>
            <a:r>
              <a:rPr lang="it-CH" i="1" dirty="0"/>
              <a:t>in vivo</a:t>
            </a:r>
            <a:r>
              <a:rPr lang="it-CH" dirty="0"/>
              <a:t> potency tests of Diphtheria, Tetanus and acellular Pertussis (DTaP) </a:t>
            </a:r>
            <a:r>
              <a:rPr lang="it-CH"/>
              <a:t>vaccines. </a:t>
            </a:r>
            <a:r>
              <a:rPr lang="it-CH">
                <a:hlinkClick r:id="rId4" tooltip="Persistent link using digital object identifier"/>
              </a:rPr>
              <a:t>https://doi.org/10.1016/j.vaccine.2021.03.078</a:t>
            </a:r>
            <a:endParaRPr lang="it-CH"/>
          </a:p>
          <a:p>
            <a:endParaRPr lang="it-CH" dirty="0"/>
          </a:p>
          <a:p>
            <a:endParaRPr lang="it-CH" dirty="0"/>
          </a:p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5ACF91-212B-7647-A64A-C81F395C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71439-0884-4E8A-8AD9-3F646BDDAFD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35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630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3Rs Update</vt:lpstr>
      <vt:lpstr>3Rs WG - Share case studies on successful 3Rs implementation</vt:lpstr>
      <vt:lpstr>3Rs WG and the PSPT wP Project</vt:lpstr>
      <vt:lpstr>Updates on 3Rs initiatives &amp; opportunities </vt:lpstr>
      <vt:lpstr>Updates on 3Rs initiatives &amp; opportunities </vt:lpstr>
      <vt:lpstr>Updates on 3Rs initiatives &amp; opportunities </vt:lpstr>
      <vt:lpstr>Key 3Rs publications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Sivash C.</dc:creator>
  <cp:lastModifiedBy>LauraV</cp:lastModifiedBy>
  <cp:revision>73</cp:revision>
  <dcterms:created xsi:type="dcterms:W3CDTF">2021-01-21T13:07:46Z</dcterms:created>
  <dcterms:modified xsi:type="dcterms:W3CDTF">2021-06-15T07:44:40Z</dcterms:modified>
</cp:coreProperties>
</file>